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6" r:id="rId5"/>
    <p:sldId id="260" r:id="rId6"/>
    <p:sldId id="259" r:id="rId7"/>
    <p:sldId id="262" r:id="rId8"/>
    <p:sldId id="261" r:id="rId9"/>
    <p:sldId id="268" r:id="rId10"/>
    <p:sldId id="273" r:id="rId11"/>
    <p:sldId id="274" r:id="rId12"/>
    <p:sldId id="265" r:id="rId13"/>
    <p:sldId id="269" r:id="rId14"/>
    <p:sldId id="270" r:id="rId15"/>
    <p:sldId id="271" r:id="rId16"/>
    <p:sldId id="272" r:id="rId17"/>
    <p:sldId id="263" r:id="rId18"/>
    <p:sldId id="277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>
      <p:cViewPr>
        <p:scale>
          <a:sx n="76" d="100"/>
          <a:sy n="76" d="100"/>
        </p:scale>
        <p:origin x="-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пн.12.07.2021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instagram.com/amurmir_28/" TargetMode="External"/><Relationship Id="rId7" Type="http://schemas.openxmlformats.org/officeDocument/2006/relationships/hyperlink" Target="https://www.youtube.com/channel/UCSHADAuQCzZpkNIWUpU7Iwg?view_as=subscriber" TargetMode="External"/><Relationship Id="rId2" Type="http://schemas.openxmlformats.org/officeDocument/2006/relationships/hyperlink" Target="https://amurmir28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k.ru/group/54954583392469" TargetMode="External"/><Relationship Id="rId5" Type="http://schemas.openxmlformats.org/officeDocument/2006/relationships/hyperlink" Target="https://www.facebook.com/amurmir28/?referrer=whatsapp" TargetMode="External"/><Relationship Id="rId4" Type="http://schemas.openxmlformats.org/officeDocument/2006/relationships/hyperlink" Target="https://vk.com/public18434052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068960"/>
            <a:ext cx="4568552" cy="4655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Годовой отчёт 2020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АНО АОЦ «Открытый мир»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поддержки семей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94384" cy="4572000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апрель 2020 г. </a:t>
            </a:r>
            <a:r>
              <a:rPr lang="ru-RU" sz="2400" dirty="0" smtClean="0"/>
              <a:t>– Акция «Добро побеждает корона-вирус». Получение продуктовых наборов семьями, воспитывающими детей-инвалидов, в условиях сокращения доходов в связи с ухудшившейся эпидемиологической ситуацией. При поддержке депутатов партии Единая Россия, амурских предпринимателей и собственных средств организации.</a:t>
            </a:r>
          </a:p>
          <a:p>
            <a:r>
              <a:rPr lang="ru-RU" sz="2400" dirty="0" smtClean="0"/>
              <a:t>Адресную помощь получили 63 семьи.</a:t>
            </a:r>
          </a:p>
          <a:p>
            <a:endParaRPr lang="ru-RU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pic>
        <p:nvPicPr>
          <p:cNvPr id="6146" name="Picture 2" descr="C:\Users\User\Desktop\Screenshot_20210709-165828_Inst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848" y="3645024"/>
            <a:ext cx="3163831" cy="27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поддержки семей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82416" cy="4854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/>
              <a:t>Конкурс «Король досуга»</a:t>
            </a:r>
          </a:p>
          <a:p>
            <a:r>
              <a:rPr lang="ru-RU" sz="2200" dirty="0" smtClean="0"/>
              <a:t>(</a:t>
            </a:r>
            <a:r>
              <a:rPr lang="ru-RU" sz="2200" b="1" dirty="0" smtClean="0"/>
              <a:t>апрель-май 2020 г</a:t>
            </a:r>
            <a:r>
              <a:rPr lang="ru-RU" sz="2200" dirty="0" smtClean="0"/>
              <a:t>., за счёт собственных средств)</a:t>
            </a:r>
          </a:p>
          <a:p>
            <a:pPr>
              <a:buNone/>
            </a:pPr>
            <a:r>
              <a:rPr lang="ru-RU" sz="2200" b="1" dirty="0" smtClean="0"/>
              <a:t> </a:t>
            </a:r>
            <a:endParaRPr lang="ru-RU" sz="2200" dirty="0" smtClean="0"/>
          </a:p>
          <a:p>
            <a:r>
              <a:rPr lang="ru-RU" sz="2200" dirty="0" smtClean="0"/>
              <a:t>Вовлечение особенных детей в активную деятельность в домашних условиях в период ограничений в связи с пандемий.</a:t>
            </a:r>
          </a:p>
          <a:p>
            <a:endParaRPr lang="ru-RU" sz="2200" dirty="0" smtClean="0"/>
          </a:p>
          <a:p>
            <a:r>
              <a:rPr lang="ru-RU" sz="2200" dirty="0" smtClean="0"/>
              <a:t>В конкурсе приняли участие 20 семей, которые получили призы в разных номинациях.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pic>
        <p:nvPicPr>
          <p:cNvPr id="7170" name="Picture 2" descr="C:\Users\User\Desktop\Screenshot_20210709-170627_Inst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2990377" cy="29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поддержки семей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214464" cy="4854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b="1" dirty="0" smtClean="0"/>
              <a:t>Проект «Доверие к лошади – доверие к миру!»</a:t>
            </a:r>
          </a:p>
          <a:p>
            <a:r>
              <a:rPr lang="ru-RU" sz="2200" dirty="0" smtClean="0"/>
              <a:t>(</a:t>
            </a:r>
            <a:r>
              <a:rPr lang="ru-RU" sz="2200" b="1" dirty="0" smtClean="0"/>
              <a:t>1</a:t>
            </a:r>
            <a:r>
              <a:rPr lang="ru-RU" sz="2200" dirty="0" smtClean="0"/>
              <a:t> </a:t>
            </a:r>
            <a:r>
              <a:rPr lang="ru-RU" sz="2200" b="1" dirty="0" smtClean="0"/>
              <a:t>мая-31 октября 2020 г</a:t>
            </a:r>
            <a:r>
              <a:rPr lang="ru-RU" sz="2200" dirty="0" smtClean="0"/>
              <a:t>., при поддержке Министерства социальной защиты населения Амурской области)</a:t>
            </a:r>
          </a:p>
          <a:p>
            <a:pPr>
              <a:buNone/>
            </a:pPr>
            <a:r>
              <a:rPr lang="ru-RU" sz="2200" b="1" dirty="0" smtClean="0"/>
              <a:t> </a:t>
            </a:r>
            <a:endParaRPr lang="ru-RU" sz="2200" dirty="0" smtClean="0"/>
          </a:p>
          <a:p>
            <a:r>
              <a:rPr lang="ru-RU" sz="2200" dirty="0" smtClean="0"/>
              <a:t>Реабилитация 24 детей-инвалидов с 6 до 18 лет с ментальными нарушениями через физическую активность посредством </a:t>
            </a:r>
            <a:r>
              <a:rPr lang="ru-RU" sz="2200" dirty="0" err="1" smtClean="0"/>
              <a:t>иппотерапии</a:t>
            </a:r>
            <a:r>
              <a:rPr lang="ru-RU" sz="2200" dirty="0" smtClean="0"/>
              <a:t> (240 занятий) с целью создания условий для нормальной жизнедеятельности, стимулирования умственной активности за счёт моторики и пространственной ориентации, регулирования психического равновесия.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pic>
        <p:nvPicPr>
          <p:cNvPr id="7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2484897" cy="3312368"/>
          </a:xfrm>
          <a:prstGeom prst="rect">
            <a:avLst/>
          </a:prstGeom>
          <a:noFill/>
        </p:spPr>
      </p:pic>
      <p:pic>
        <p:nvPicPr>
          <p:cNvPr id="8" name="Рисунок 7" descr="C:\Users\Олечка\Desktop\20210121_0559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448272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поддержки семей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82416" cy="4854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/>
              <a:t>Проект «Вместе в будущее»</a:t>
            </a:r>
          </a:p>
          <a:p>
            <a:r>
              <a:rPr lang="ru-RU" sz="2200" dirty="0" smtClean="0"/>
              <a:t>(</a:t>
            </a:r>
            <a:r>
              <a:rPr lang="ru-RU" sz="2200" b="1" dirty="0" smtClean="0"/>
              <a:t>1 октября 2020 г</a:t>
            </a:r>
            <a:r>
              <a:rPr lang="ru-RU" sz="2200" dirty="0" smtClean="0"/>
              <a:t>. </a:t>
            </a:r>
            <a:r>
              <a:rPr lang="ru-RU" sz="2200" b="1" dirty="0" smtClean="0"/>
              <a:t>– 31 марта 2021 г., </a:t>
            </a:r>
            <a:r>
              <a:rPr lang="ru-RU" sz="2200" dirty="0" smtClean="0"/>
              <a:t>при поддержке Фонда президентских грантов)</a:t>
            </a:r>
          </a:p>
          <a:p>
            <a:pPr>
              <a:buNone/>
            </a:pPr>
            <a:r>
              <a:rPr lang="ru-RU" sz="2200" b="1" dirty="0" smtClean="0"/>
              <a:t> </a:t>
            </a:r>
            <a:endParaRPr lang="ru-RU" sz="2200" dirty="0" smtClean="0"/>
          </a:p>
          <a:p>
            <a:r>
              <a:rPr lang="ru-RU" sz="2200" dirty="0" smtClean="0"/>
              <a:t>Продвижение и популяризация зимних видов спорта (лыжи и коньки) среди детей-инвалидов с ментальными нарушениями и членов их семей. Вовлечены в проект были более 30 особенных детей и около 100 человек – членов их семей.</a:t>
            </a:r>
            <a:endParaRPr lang="ru-RU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pic>
        <p:nvPicPr>
          <p:cNvPr id="9219" name="Picture 3" descr="C:\Users\Use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388240"/>
            <a:ext cx="1656184" cy="2748039"/>
          </a:xfrm>
          <a:prstGeom prst="rect">
            <a:avLst/>
          </a:prstGeom>
          <a:noFill/>
        </p:spPr>
      </p:pic>
      <p:pic>
        <p:nvPicPr>
          <p:cNvPr id="9220" name="Picture 4" descr="C:\Users\User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1904256" cy="253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поддержки семей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3840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/>
              <a:t>23 ноября – 1 декабря 2020 г. </a:t>
            </a:r>
            <a:r>
              <a:rPr lang="ru-RU" sz="2400" dirty="0" smtClean="0"/>
              <a:t>– </a:t>
            </a:r>
            <a:r>
              <a:rPr lang="ru-RU" sz="2400" dirty="0" err="1" smtClean="0"/>
              <a:t>Интенсив</a:t>
            </a:r>
            <a:r>
              <a:rPr lang="ru-RU" sz="2400" dirty="0" smtClean="0"/>
              <a:t> по адаптивному плаванию в г. Благовещенске (собственные средства и целевая субсидия из городского бюджета). При поддержке МАОУ ДО «ДЮСШ 1 г. Благовещенска» и спортивного клуба «</a:t>
            </a:r>
            <a:r>
              <a:rPr lang="en-US" sz="2400" dirty="0" smtClean="0"/>
              <a:t>GOLD GYM</a:t>
            </a:r>
            <a:r>
              <a:rPr lang="ru-RU" sz="2400" dirty="0" smtClean="0"/>
              <a:t>».</a:t>
            </a:r>
          </a:p>
          <a:p>
            <a:endParaRPr lang="ru-RU" sz="2400" dirty="0" smtClean="0"/>
          </a:p>
          <a:p>
            <a:r>
              <a:rPr lang="ru-RU" sz="2400" dirty="0" smtClean="0"/>
              <a:t>Интенсивный курс тренировок  (мастер-класс, групповые и индивидуальные занятия) по адаптивному плаванию для 30 детей с ОВЗ. Также повысили квалификацию 5 специалистов, занимающихся адаптивным плаванием с детьми-инвалидами.</a:t>
            </a:r>
          </a:p>
          <a:p>
            <a:endParaRPr lang="ru-RU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pic>
        <p:nvPicPr>
          <p:cNvPr id="8194" name="Picture 2" descr="C:\Users\User\Desktop\Screenshot_20210709-171522_Inst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6" y="3284984"/>
            <a:ext cx="3101866" cy="30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поддержки семей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854424" cy="485428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декабрь 2020 г. </a:t>
            </a:r>
            <a:r>
              <a:rPr lang="ru-RU" sz="2400" dirty="0" smtClean="0"/>
              <a:t>– Акция «</a:t>
            </a:r>
            <a:r>
              <a:rPr lang="ru-RU" sz="2400" dirty="0" err="1" smtClean="0"/>
              <a:t>Фотосессия</a:t>
            </a:r>
            <a:r>
              <a:rPr lang="ru-RU" sz="2400" dirty="0" smtClean="0"/>
              <a:t> семей и их детей с ограниченными возможностями здоровья» в рамках проекта «</a:t>
            </a:r>
            <a:r>
              <a:rPr lang="ru-RU" sz="2400" dirty="0" err="1" smtClean="0"/>
              <a:t>Я-ДоброТворец</a:t>
            </a:r>
            <a:r>
              <a:rPr lang="ru-RU" sz="2400" dirty="0" smtClean="0"/>
              <a:t>» при поддержке АОД «Волонтёры культуры».</a:t>
            </a:r>
          </a:p>
          <a:p>
            <a:r>
              <a:rPr lang="ru-RU" sz="2400" dirty="0" smtClean="0"/>
              <a:t>В </a:t>
            </a:r>
            <a:r>
              <a:rPr lang="ru-RU" sz="2400" dirty="0" err="1" smtClean="0"/>
              <a:t>фотосессии</a:t>
            </a:r>
            <a:r>
              <a:rPr lang="ru-RU" sz="2400" dirty="0" smtClean="0"/>
              <a:t> приняли 20 участников из семей, воспитывающих особенных детей.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декабрь 2020 г.</a:t>
            </a:r>
            <a:r>
              <a:rPr lang="ru-RU" sz="2400" dirty="0" smtClean="0"/>
              <a:t> – Акция «Новогодняя фотосессия для уникальных детей» от фотографа Ольги </a:t>
            </a:r>
            <a:r>
              <a:rPr lang="ru-RU" sz="2400" dirty="0" err="1" smtClean="0"/>
              <a:t>Шукалиной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фотосессии приняли участие 10 детей-инвалидов.</a:t>
            </a:r>
            <a:endParaRPr lang="ru-RU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pic>
        <p:nvPicPr>
          <p:cNvPr id="4099" name="Picture 3" descr="C:\Users\User\Desktop\Screenshot_20210709-164605_Inst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33056"/>
            <a:ext cx="2448272" cy="2448272"/>
          </a:xfrm>
          <a:prstGeom prst="rect">
            <a:avLst/>
          </a:prstGeom>
          <a:noFill/>
        </p:spPr>
      </p:pic>
      <p:pic>
        <p:nvPicPr>
          <p:cNvPr id="4100" name="Picture 4" descr="C:\Users\User\Desktop\Screenshot_20210709-164625_Insta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1986" y="1412776"/>
            <a:ext cx="245555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поддержки семей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06352" cy="4572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21-29 декабря 2020 г. </a:t>
            </a:r>
            <a:r>
              <a:rPr lang="ru-RU" sz="2400" dirty="0" smtClean="0"/>
              <a:t>– Акция «Подарок на Новый год» при поддержке АОД «Волонтёры культуры, депутатов </a:t>
            </a:r>
            <a:r>
              <a:rPr lang="ru-RU" sz="2400" dirty="0"/>
              <a:t>Единая Россия, Амурского областного театра драмы и собственных средств.».</a:t>
            </a:r>
            <a:endParaRPr lang="ru-RU" sz="2400" dirty="0" smtClean="0"/>
          </a:p>
          <a:p>
            <a:r>
              <a:rPr lang="ru-RU" sz="2400" dirty="0" smtClean="0"/>
              <a:t>В мероприятиях приняли участие более 50 детей с ограниченными возможностями здоровья и детей-инвалидов.</a:t>
            </a:r>
          </a:p>
          <a:p>
            <a:endParaRPr lang="ru-RU" sz="2400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pic>
        <p:nvPicPr>
          <p:cNvPr id="5122" name="Picture 2" descr="C:\Users\User\Desktop\Screenshot_20210709-165520_Inst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84984"/>
            <a:ext cx="3499867" cy="313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Надёжное партнёрство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Мы сотрудничаем на постоянной основе с надёжными партнёрами и добрыми друзьями, готовыми оказать нашим детям поддержку и помощь в самореализации в разных формах.</a:t>
            </a:r>
            <a:endParaRPr lang="ru-RU" sz="1800" dirty="0"/>
          </a:p>
        </p:txBody>
      </p:sp>
      <p:pic>
        <p:nvPicPr>
          <p:cNvPr id="1026" name="Picture 2" descr="https://amurmir28.ru/images/banners/050f60d402cd63f48e8de995e235a96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13291"/>
            <a:ext cx="1512168" cy="1352628"/>
          </a:xfrm>
          <a:prstGeom prst="rect">
            <a:avLst/>
          </a:prstGeom>
          <a:noFill/>
        </p:spPr>
      </p:pic>
      <p:pic>
        <p:nvPicPr>
          <p:cNvPr id="1028" name="Picture 4" descr="https://amurmir28.ru/images/banners/c5270d74150137a8690c96f8744b6d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1368152" cy="1368153"/>
          </a:xfrm>
          <a:prstGeom prst="rect">
            <a:avLst/>
          </a:prstGeom>
          <a:noFill/>
        </p:spPr>
      </p:pic>
      <p:pic>
        <p:nvPicPr>
          <p:cNvPr id="1030" name="Picture 6" descr="https://amurmir28.ru/images/banners/081d3dc6276e7659592706419abd6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1152128" cy="2355462"/>
          </a:xfrm>
          <a:prstGeom prst="rect">
            <a:avLst/>
          </a:prstGeom>
          <a:noFill/>
        </p:spPr>
      </p:pic>
      <p:pic>
        <p:nvPicPr>
          <p:cNvPr id="1032" name="Picture 8" descr="https://amurmir28.ru/images/banners/2cc76574f3dedaa7d831c2c18d06d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420888"/>
            <a:ext cx="1296144" cy="1450448"/>
          </a:xfrm>
          <a:prstGeom prst="rect">
            <a:avLst/>
          </a:prstGeom>
          <a:noFill/>
        </p:spPr>
      </p:pic>
      <p:pic>
        <p:nvPicPr>
          <p:cNvPr id="1034" name="Picture 10" descr="https://amurmir28.ru/images/banners/102ea2ecc2805e91915bdf2bd4c984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420888"/>
            <a:ext cx="1440159" cy="1440160"/>
          </a:xfrm>
          <a:prstGeom prst="rect">
            <a:avLst/>
          </a:prstGeom>
          <a:noFill/>
        </p:spPr>
      </p:pic>
      <p:pic>
        <p:nvPicPr>
          <p:cNvPr id="1036" name="Picture 12" descr="https://amurmir28.ru/images/banners/bf55045e4a876bf603cbd6c0ae62069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420888"/>
            <a:ext cx="1371600" cy="1371601"/>
          </a:xfrm>
          <a:prstGeom prst="rect">
            <a:avLst/>
          </a:prstGeom>
          <a:noFill/>
        </p:spPr>
      </p:pic>
      <p:pic>
        <p:nvPicPr>
          <p:cNvPr id="1038" name="Picture 14" descr="https://amurmir28.ru/images/banners/566d68f90106ea68ae6611dec3ffd4f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005065"/>
            <a:ext cx="1785720" cy="1591987"/>
          </a:xfrm>
          <a:prstGeom prst="rect">
            <a:avLst/>
          </a:prstGeom>
          <a:noFill/>
        </p:spPr>
      </p:pic>
      <p:pic>
        <p:nvPicPr>
          <p:cNvPr id="1040" name="Picture 16" descr="https://amurmir28.ru/images/banners/1b7a0a1d99dd158c9f1b14f1eba4d3a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5661248"/>
            <a:ext cx="3024336" cy="775472"/>
          </a:xfrm>
          <a:prstGeom prst="rect">
            <a:avLst/>
          </a:prstGeom>
          <a:noFill/>
        </p:spPr>
      </p:pic>
      <p:pic>
        <p:nvPicPr>
          <p:cNvPr id="1042" name="Picture 18" descr="https://amurmir28.ru/images/banners/0e8b32b4ec9af109bbfffc8b53e7a39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4077072"/>
            <a:ext cx="1800200" cy="1440161"/>
          </a:xfrm>
          <a:prstGeom prst="rect">
            <a:avLst/>
          </a:prstGeom>
          <a:noFill/>
        </p:spPr>
      </p:pic>
      <p:pic>
        <p:nvPicPr>
          <p:cNvPr id="1044" name="Picture 20" descr="https://amurmir28.ru/images/banners/955b6793cb217b5883b809b67f55f02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3933056"/>
            <a:ext cx="1440160" cy="1336053"/>
          </a:xfrm>
          <a:prstGeom prst="rect">
            <a:avLst/>
          </a:prstGeom>
          <a:noFill/>
        </p:spPr>
      </p:pic>
      <p:pic>
        <p:nvPicPr>
          <p:cNvPr id="1046" name="Picture 22" descr="https://amurmir28.ru/images/banners/c153ab1e876ccaeff86d58cbc3994b8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4077072"/>
            <a:ext cx="1379984" cy="137998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64288" y="5301208"/>
            <a:ext cx="18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Центральная детская школа искусств им. </a:t>
            </a:r>
            <a:r>
              <a:rPr lang="ru-RU" sz="1600" dirty="0" err="1" smtClean="0"/>
              <a:t>Кнауф-Каминской</a:t>
            </a:r>
            <a:endParaRPr lang="ru-RU" sz="1600" dirty="0"/>
          </a:p>
        </p:txBody>
      </p:sp>
      <p:pic>
        <p:nvPicPr>
          <p:cNvPr id="16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Наши достижения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784976" cy="5330952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В результате тесного сотрудничества с партнёрами и муниципальными учреждениями города Благовещенска мы добились важных результатов: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Появилась и работает секция настольного тенниса для детей с ментальными нарушениями в г. Благовещенске.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В Центральной детской школе искусств им. </a:t>
            </a:r>
            <a:r>
              <a:rPr lang="ru-RU" sz="1800" dirty="0" err="1" smtClean="0"/>
              <a:t>Кнауф-Каминской</a:t>
            </a:r>
            <a:r>
              <a:rPr lang="ru-RU" sz="1800" dirty="0" smtClean="0"/>
              <a:t> открыты и работают 3 класса для детей с ОВЗ. Проводятся инклюзивные мероприятия, концерты и выставки рисунков.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Активно развивается адаптивное плавание для детей-инвалидов на базе спортивного клуба </a:t>
            </a:r>
            <a:r>
              <a:rPr lang="en-US" sz="1800" dirty="0" smtClean="0"/>
              <a:t>GOLD GYM</a:t>
            </a:r>
            <a:r>
              <a:rPr lang="ru-RU" sz="1800" dirty="0" smtClean="0"/>
              <a:t>. Набраны две группы детей. Посредством </a:t>
            </a:r>
            <a:r>
              <a:rPr lang="ru-RU" sz="1800" dirty="0" err="1" smtClean="0"/>
              <a:t>интенсива</a:t>
            </a:r>
            <a:r>
              <a:rPr lang="ru-RU" sz="1800" dirty="0" smtClean="0"/>
              <a:t> по адаптивному плаванию привлечены новые участники для реабилитации через плавание.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Проводятся мероприятия и экскурсии в Амурском областном краеведческом музее и его филиалах для детей-инвалидов.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Впервые дети с ментальными нарушениями начали заниматься зимними видами спорта (коньки, лыжи).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Активно развивается бадминтон для детей с ментальными нарушениями, включая их участие в региональных и международных (КНР) соревнованиях.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На базе Амурской областной детской библиотеки реализовываются проекты вовлечения детей в творческие и познавательные мероприятия.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Открыта и работает секция по </a:t>
            </a:r>
            <a:r>
              <a:rPr lang="ru-RU" sz="1800" dirty="0" err="1" smtClean="0"/>
              <a:t>дартсу</a:t>
            </a:r>
            <a:r>
              <a:rPr lang="ru-RU" sz="1800" dirty="0" smtClean="0"/>
              <a:t> для детей с ментальными нарушениями.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Активно вовлечены в процесс социализации особенных детей волонтёры культуры (АКИК, Открытые сердца) через ряд мероприятий.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Дети-инвалиды принимают активное участие в городских и областных творческих конкурсах.</a:t>
            </a:r>
          </a:p>
          <a:p>
            <a:pPr marL="514350" indent="-514350">
              <a:buAutoNum type="arabicParenR"/>
            </a:pPr>
            <a:r>
              <a:rPr lang="ru-RU" sz="1800" dirty="0" smtClean="0"/>
              <a:t>На базе КСК «Аллюр» дети-инвалиды принимают участие в мероприятиях, включая реабилитацию за счёт </a:t>
            </a:r>
            <a:r>
              <a:rPr lang="ru-RU" sz="1800" dirty="0" err="1" smtClean="0"/>
              <a:t>иппотерапии</a:t>
            </a:r>
            <a:r>
              <a:rPr lang="ru-RU" sz="1800" dirty="0" smtClean="0"/>
              <a:t> и общения с животными.</a:t>
            </a:r>
            <a:endParaRPr lang="ru-RU" sz="1800" dirty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 помочь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900" b="1" i="1" dirty="0" smtClean="0"/>
              <a:t>Пожертвование</a:t>
            </a:r>
          </a:p>
          <a:p>
            <a:endParaRPr lang="ru-RU" sz="1800" dirty="0" smtClean="0"/>
          </a:p>
          <a:p>
            <a:r>
              <a:rPr lang="ru-RU" sz="1900" dirty="0" smtClean="0"/>
              <a:t>Любое ваше пожертвование помогает реабилитироваться  и социализироваться детям с ОВЗ и детям-инвалидам, воспитывающимся в семьях.</a:t>
            </a:r>
          </a:p>
          <a:p>
            <a:endParaRPr lang="ru-RU" sz="1900" dirty="0" smtClean="0"/>
          </a:p>
          <a:p>
            <a:r>
              <a:rPr lang="ru-RU" sz="1900" dirty="0" smtClean="0"/>
              <a:t>Способы пожертвований указаны на сайте</a:t>
            </a:r>
          </a:p>
          <a:p>
            <a:r>
              <a:rPr lang="en-US" sz="1900" dirty="0" smtClean="0">
                <a:solidFill>
                  <a:srgbClr val="002060"/>
                </a:solidFill>
                <a:hlinkClick r:id="rId2"/>
              </a:rPr>
              <a:t>https://amurmir28.ru/</a:t>
            </a: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297760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i="1" dirty="0" smtClean="0"/>
              <a:t>Информационная поддержка</a:t>
            </a:r>
          </a:p>
          <a:p>
            <a:endParaRPr lang="ru-RU" sz="1500" dirty="0" smtClean="0"/>
          </a:p>
          <a:p>
            <a:r>
              <a:rPr lang="ru-RU" sz="1900" dirty="0" smtClean="0"/>
              <a:t>Присоединяйтесь к нам в социальных сетях:</a:t>
            </a:r>
          </a:p>
          <a:p>
            <a:r>
              <a:rPr lang="ru-RU" sz="1800" dirty="0" err="1" smtClean="0"/>
              <a:t>Инстаграм</a:t>
            </a:r>
            <a:r>
              <a:rPr lang="ru-RU" sz="1800" dirty="0" smtClean="0"/>
              <a:t>:</a:t>
            </a:r>
          </a:p>
          <a:p>
            <a:pPr>
              <a:buNone/>
            </a:pPr>
            <a:r>
              <a:rPr lang="en-US" sz="1600" dirty="0" smtClean="0">
                <a:hlinkClick r:id="rId3"/>
              </a:rPr>
              <a:t>https://www.instagram.com/amurmir_28/</a:t>
            </a:r>
            <a:endParaRPr lang="ru-RU" sz="1800" dirty="0" smtClean="0"/>
          </a:p>
          <a:p>
            <a:r>
              <a:rPr lang="ru-RU" sz="1800" dirty="0" err="1" smtClean="0"/>
              <a:t>Вконтакте</a:t>
            </a:r>
            <a:r>
              <a:rPr lang="ru-RU" sz="1800" dirty="0" smtClean="0"/>
              <a:t>:</a:t>
            </a:r>
          </a:p>
          <a:p>
            <a:pPr>
              <a:buNone/>
            </a:pPr>
            <a:r>
              <a:rPr lang="en-US" sz="1800" dirty="0" smtClean="0">
                <a:hlinkClick r:id="rId4"/>
              </a:rPr>
              <a:t>https://vk.com/public184340529</a:t>
            </a:r>
            <a:endParaRPr lang="ru-RU" sz="1800" dirty="0" smtClean="0"/>
          </a:p>
          <a:p>
            <a:r>
              <a:rPr lang="en-US" sz="1800" dirty="0" err="1" smtClean="0"/>
              <a:t>Facebook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5"/>
              </a:rPr>
              <a:t>https://www.facebook.com/amurmir28/?referrer=whatsapp</a:t>
            </a:r>
            <a:endParaRPr lang="ru-RU" sz="1800" dirty="0" smtClean="0"/>
          </a:p>
          <a:p>
            <a:r>
              <a:rPr lang="ru-RU" sz="1800" dirty="0" smtClean="0"/>
              <a:t>Одноклассники:</a:t>
            </a:r>
          </a:p>
          <a:p>
            <a:pPr>
              <a:buNone/>
            </a:pPr>
            <a:r>
              <a:rPr lang="en-US" sz="1800" dirty="0" smtClean="0">
                <a:hlinkClick r:id="rId6"/>
              </a:rPr>
              <a:t>https://ok.ru/group/54954583392469</a:t>
            </a:r>
            <a:endParaRPr lang="ru-RU" sz="1800" dirty="0" smtClean="0"/>
          </a:p>
          <a:p>
            <a:r>
              <a:rPr lang="en-US" sz="1800" dirty="0" smtClean="0"/>
              <a:t>YouTube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7"/>
              </a:rPr>
              <a:t>https://www.youtube.com/channel/UCSHADAuQCzZpkNIWUpU7Iwg?view_as=subscriber</a:t>
            </a:r>
            <a:endParaRPr lang="ru-RU" sz="1800" dirty="0" smtClean="0"/>
          </a:p>
        </p:txBody>
      </p:sp>
      <p:pic>
        <p:nvPicPr>
          <p:cNvPr id="6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Содержание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ru-RU" dirty="0" smtClean="0"/>
              <a:t>Приветствие……………………………………………………. 3</a:t>
            </a:r>
          </a:p>
          <a:p>
            <a:r>
              <a:rPr lang="ru-RU" dirty="0" smtClean="0"/>
              <a:t>Итоги 2020 ……………………………………………………4-5</a:t>
            </a:r>
          </a:p>
          <a:p>
            <a:r>
              <a:rPr lang="ru-RU" dirty="0" smtClean="0"/>
              <a:t>Цели и задачи…………………………………………………..6</a:t>
            </a:r>
          </a:p>
          <a:p>
            <a:r>
              <a:rPr lang="ru-RU" dirty="0" smtClean="0"/>
              <a:t>Команда «Открытого мира» …………………………….7</a:t>
            </a:r>
          </a:p>
          <a:p>
            <a:r>
              <a:rPr lang="ru-RU" dirty="0" smtClean="0"/>
              <a:t>Проекты поддержки семей…………………………..8-16</a:t>
            </a:r>
          </a:p>
          <a:p>
            <a:r>
              <a:rPr lang="ru-RU" dirty="0" smtClean="0"/>
              <a:t>Надёжное партнёрство ……………………………………17</a:t>
            </a:r>
          </a:p>
          <a:p>
            <a:r>
              <a:rPr lang="ru-RU" dirty="0" smtClean="0"/>
              <a:t>Наши достижения………………………………………… 18</a:t>
            </a:r>
          </a:p>
          <a:p>
            <a:r>
              <a:rPr lang="ru-RU" dirty="0" smtClean="0"/>
              <a:t>Как помочь …………………………………………………… 19</a:t>
            </a:r>
            <a:endParaRPr lang="ru-RU" dirty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Приветствие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371600"/>
            <a:ext cx="4392488" cy="5297760"/>
          </a:xfrm>
        </p:spPr>
        <p:txBody>
          <a:bodyPr>
            <a:normAutofit fontScale="92500"/>
          </a:bodyPr>
          <a:lstStyle/>
          <a:p>
            <a:r>
              <a:rPr lang="ru-RU" sz="1600" b="1" i="1" dirty="0" smtClean="0"/>
              <a:t>Дорогие друзья, коллеги, партнёры!</a:t>
            </a:r>
          </a:p>
          <a:p>
            <a:endParaRPr lang="ru-RU" sz="900" dirty="0" smtClean="0"/>
          </a:p>
          <a:p>
            <a:r>
              <a:rPr lang="ru-RU" sz="1600" dirty="0" smtClean="0"/>
              <a:t>С удовольствие представляю Вам отчёт за 2020 год. Этот год был для нас юбилейным – мы отмечали 5-летие нашей организации «Открытый мир», которая с 2015 года поддерживает семьи, воспитывающие детей с ограниченными возможностями здоровья и детей-инвалидов.</a:t>
            </a:r>
          </a:p>
          <a:p>
            <a:r>
              <a:rPr lang="ru-RU" sz="1600" dirty="0" smtClean="0"/>
              <a:t>Осуществляемые нами проекты и адресная помощь улучшает жизнь многих семей, помогает им адаптироваться к меняющимся жизненным ситуациям и полноправно участвовать в жизни общества.</a:t>
            </a:r>
          </a:p>
          <a:p>
            <a:r>
              <a:rPr lang="ru-RU" sz="1600" dirty="0" smtClean="0"/>
              <a:t>Мы благодарим наших партнёров, </a:t>
            </a:r>
            <a:r>
              <a:rPr lang="ru-RU" sz="1600" dirty="0" err="1" smtClean="0"/>
              <a:t>гранто-дателей</a:t>
            </a:r>
            <a:r>
              <a:rPr lang="ru-RU" sz="1600" dirty="0" smtClean="0"/>
              <a:t> и друзей, а также дружную команду АНО АОЦ «Открытый мир» за вклад в общее дело!</a:t>
            </a:r>
          </a:p>
          <a:p>
            <a:r>
              <a:rPr lang="ru-RU" sz="1600" dirty="0" smtClean="0"/>
              <a:t>Мы продолжаем работу на благо особенных детей и их семей! </a:t>
            </a:r>
          </a:p>
          <a:p>
            <a:r>
              <a:rPr lang="ru-RU" sz="1600" b="1" i="1" dirty="0" smtClean="0"/>
              <a:t>Оставайтесь с нами!</a:t>
            </a:r>
            <a:endParaRPr lang="ru-RU" sz="1600" b="1" i="1" dirty="0"/>
          </a:p>
        </p:txBody>
      </p:sp>
      <p:pic>
        <p:nvPicPr>
          <p:cNvPr id="2051" name="Picture 3" descr="D:\1 ОМ\для сайта Открытый мир\фото Актива для сайта, 5 декабря 2019\DSC_5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2880320" cy="409342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5805264"/>
            <a:ext cx="425949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Председатель АНО АОЦ «Открытый мир»</a:t>
            </a:r>
          </a:p>
          <a:p>
            <a:pPr algn="ctr"/>
            <a:r>
              <a:rPr lang="ru-RU" dirty="0" smtClean="0"/>
              <a:t>Оксана Егорова</a:t>
            </a:r>
            <a:endParaRPr lang="ru-RU" dirty="0"/>
          </a:p>
        </p:txBody>
      </p:sp>
      <p:pic>
        <p:nvPicPr>
          <p:cNvPr id="7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Итоги 2020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70885"/>
              </p:ext>
            </p:extLst>
          </p:nvPr>
        </p:nvGraphicFramePr>
        <p:xfrm>
          <a:off x="179510" y="1237168"/>
          <a:ext cx="8640962" cy="5562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4"/>
                <a:gridCol w="2232248"/>
              </a:tblGrid>
              <a:tr h="751672"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Поступления (2020)/</a:t>
                      </a:r>
                    </a:p>
                    <a:p>
                      <a:r>
                        <a:rPr lang="ru-RU" dirty="0" smtClean="0"/>
                        <a:t>Источник финансирования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(рублей)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16271"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Остаток</a:t>
                      </a:r>
                      <a:r>
                        <a:rPr lang="ru-RU" baseline="0" dirty="0" smtClean="0"/>
                        <a:t> на </a:t>
                      </a:r>
                      <a:r>
                        <a:rPr lang="ru-RU" dirty="0" smtClean="0"/>
                        <a:t> 01.01.2020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52 000,00</a:t>
                      </a:r>
                      <a:endParaRPr lang="ru-RU" dirty="0"/>
                    </a:p>
                  </a:txBody>
                  <a:tcPr/>
                </a:tc>
              </a:tr>
              <a:tr h="616271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президентских</a:t>
                      </a:r>
                      <a:r>
                        <a:rPr lang="ru-RU" baseline="0" dirty="0" smtClean="0"/>
                        <a:t> грантов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407 848,00</a:t>
                      </a:r>
                      <a:endParaRPr lang="ru-RU" dirty="0"/>
                    </a:p>
                  </a:txBody>
                  <a:tcPr/>
                </a:tc>
              </a:tr>
              <a:tr h="616271"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Министерство социальной защиты населения Амурской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163 628,00</a:t>
                      </a:r>
                      <a:endParaRPr lang="ru-RU" dirty="0"/>
                    </a:p>
                  </a:txBody>
                  <a:tcPr/>
                </a:tc>
              </a:tr>
              <a:tr h="616271">
                <a:tc>
                  <a:txBody>
                    <a:bodyPr/>
                    <a:lstStyle/>
                    <a:p>
                      <a:r>
                        <a:rPr lang="ru-RU" dirty="0" smtClean="0"/>
                        <a:t>Пожертвования юридических и</a:t>
                      </a:r>
                      <a:r>
                        <a:rPr lang="ru-RU" baseline="0" dirty="0" smtClean="0"/>
                        <a:t>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316 101, 00</a:t>
                      </a:r>
                      <a:endParaRPr lang="ru-RU" dirty="0"/>
                    </a:p>
                  </a:txBody>
                  <a:tcPr/>
                </a:tc>
              </a:tr>
              <a:tr h="767677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</a:t>
                      </a:r>
                      <a:r>
                        <a:rPr lang="ru-RU" baseline="0" dirty="0" smtClean="0"/>
                        <a:t> по физической культуре, спорту и делам молодёжи Администрации города Благовещенска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r>
                        <a:rPr lang="ru-RU" baseline="0" dirty="0" smtClean="0"/>
                        <a:t> 000,00</a:t>
                      </a:r>
                      <a:endParaRPr lang="ru-RU" dirty="0"/>
                    </a:p>
                  </a:txBody>
                  <a:tcPr/>
                </a:tc>
              </a:tr>
              <a:tr h="391841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937 577,00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56064"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Остаток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01.01.2021г.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включает </a:t>
                      </a:r>
                      <a:r>
                        <a:rPr lang="ru-RU" baseline="0" dirty="0" err="1" smtClean="0"/>
                        <a:t>грантовые</a:t>
                      </a:r>
                      <a:r>
                        <a:rPr lang="ru-RU" baseline="0" dirty="0" smtClean="0"/>
                        <a:t> средства  проектов, реализация которых началась в 2020г. и продолжается в 2021г.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215 000,00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Итоги 2020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29442"/>
              </p:ext>
            </p:extLst>
          </p:nvPr>
        </p:nvGraphicFramePr>
        <p:xfrm>
          <a:off x="179512" y="875956"/>
          <a:ext cx="8784976" cy="593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8"/>
                <a:gridCol w="2520278"/>
              </a:tblGrid>
              <a:tr h="66045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(2020) /</a:t>
                      </a:r>
                    </a:p>
                    <a:p>
                      <a:r>
                        <a:rPr lang="ru-RU" dirty="0" smtClean="0"/>
                        <a:t>Наименование проекта, акции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(рублей)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37841"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Семинар-практикум «</a:t>
                      </a:r>
                      <a:r>
                        <a:rPr lang="ru-RU" dirty="0" err="1" smtClean="0"/>
                        <a:t>Нумикон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0, 00</a:t>
                      </a:r>
                      <a:endParaRPr lang="ru-RU" dirty="0"/>
                    </a:p>
                  </a:txBody>
                  <a:tcPr/>
                </a:tc>
              </a:tr>
              <a:tr h="437841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Праздничное мероприятия от </a:t>
                      </a:r>
                      <a:r>
                        <a:rPr lang="ru-RU" dirty="0" err="1" smtClean="0"/>
                        <a:t>Сибура</a:t>
                      </a:r>
                      <a:r>
                        <a:rPr lang="ru-RU" dirty="0" smtClean="0"/>
                        <a:t> к 8 марта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216 000, 00</a:t>
                      </a:r>
                      <a:endParaRPr lang="ru-RU" dirty="0"/>
                    </a:p>
                  </a:txBody>
                  <a:tcPr/>
                </a:tc>
              </a:tr>
              <a:tr h="437841">
                <a:tc>
                  <a:txBody>
                    <a:bodyPr/>
                    <a:lstStyle/>
                    <a:p>
                      <a:r>
                        <a:rPr lang="ru-RU" dirty="0" smtClean="0"/>
                        <a:t>Акция «Добро побеждает корона-вирус»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0, 00</a:t>
                      </a:r>
                      <a:endParaRPr lang="ru-RU" dirty="0"/>
                    </a:p>
                  </a:txBody>
                  <a:tcPr/>
                </a:tc>
              </a:tr>
              <a:tr h="437841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</a:t>
                      </a:r>
                      <a:r>
                        <a:rPr lang="ru-RU" baseline="0" dirty="0" smtClean="0"/>
                        <a:t> «Король досуга»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2 500, 00</a:t>
                      </a:r>
                      <a:endParaRPr lang="ru-RU" dirty="0"/>
                    </a:p>
                  </a:txBody>
                  <a:tcPr/>
                </a:tc>
              </a:tr>
              <a:tr h="437841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«Доверие к лошади - доверие к миру!»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169 628,00</a:t>
                      </a:r>
                    </a:p>
                  </a:txBody>
                  <a:tcPr/>
                </a:tc>
              </a:tr>
              <a:tr h="437841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«Вместе в будущее»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239 943,00</a:t>
                      </a:r>
                    </a:p>
                  </a:txBody>
                  <a:tcPr/>
                </a:tc>
              </a:tr>
              <a:tr h="43784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Интенсив</a:t>
                      </a:r>
                      <a:r>
                        <a:rPr lang="ru-RU" dirty="0" smtClean="0"/>
                        <a:t> по адаптивному плаванию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753, 00</a:t>
                      </a:r>
                      <a:endParaRPr lang="ru-RU" dirty="0"/>
                    </a:p>
                  </a:txBody>
                  <a:tcPr/>
                </a:tc>
              </a:tr>
              <a:tr h="437841">
                <a:tc>
                  <a:txBody>
                    <a:bodyPr/>
                    <a:lstStyle/>
                    <a:p>
                      <a:r>
                        <a:rPr lang="ru-RU" dirty="0" smtClean="0"/>
                        <a:t>Акции по новогодним </a:t>
                      </a:r>
                      <a:r>
                        <a:rPr lang="ru-RU" dirty="0" err="1" smtClean="0"/>
                        <a:t>фотосессиям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0, 00</a:t>
                      </a:r>
                      <a:endParaRPr lang="ru-RU" dirty="0"/>
                    </a:p>
                  </a:txBody>
                  <a:tcPr/>
                </a:tc>
              </a:tr>
              <a:tr h="494074">
                <a:tc>
                  <a:txBody>
                    <a:bodyPr/>
                    <a:lstStyle/>
                    <a:p>
                      <a:r>
                        <a:rPr lang="ru-RU" dirty="0" smtClean="0"/>
                        <a:t>Акция «Подарок на Новый год»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0, 00</a:t>
                      </a:r>
                      <a:endParaRPr lang="ru-RU" dirty="0"/>
                    </a:p>
                  </a:txBody>
                  <a:tcPr/>
                </a:tc>
              </a:tr>
              <a:tr h="475686"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Административные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61753,00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75686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774 577,00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Цели и 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03920" cy="544522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Цели: </a:t>
            </a:r>
            <a:r>
              <a:rPr lang="ru-RU" sz="1600" dirty="0" smtClean="0"/>
              <a:t>Центр создан в целях социальной поддержки, реабилитации, </a:t>
            </a:r>
            <a:r>
              <a:rPr lang="ru-RU" sz="1600" dirty="0" err="1" smtClean="0"/>
              <a:t>абилитации</a:t>
            </a:r>
            <a:r>
              <a:rPr lang="ru-RU" sz="1600" dirty="0" smtClean="0"/>
              <a:t> и адаптации детей-инвалидов и детей с ограниченными возможностями здоровья (ОВЗ), а также членов их семей.</a:t>
            </a:r>
          </a:p>
          <a:p>
            <a:pPr lvl="0"/>
            <a:r>
              <a:rPr lang="ru-RU" sz="1600" b="1" dirty="0" smtClean="0"/>
              <a:t>Задачи: </a:t>
            </a:r>
          </a:p>
          <a:p>
            <a:pPr lvl="0"/>
            <a:r>
              <a:rPr lang="ru-RU" sz="1600" dirty="0" smtClean="0"/>
              <a:t>Оказание информационной, психологической и социально-педагогической помощи семьям, воспитывающим детей-инвалидов и детей с ОВЗ.</a:t>
            </a:r>
          </a:p>
          <a:p>
            <a:pPr lvl="0"/>
            <a:r>
              <a:rPr lang="ru-RU" sz="1600" dirty="0" smtClean="0"/>
              <a:t>Взаимодействие с органами власти в целях защиты интересов семей с особенными детьми.</a:t>
            </a:r>
          </a:p>
          <a:p>
            <a:pPr lvl="0"/>
            <a:r>
              <a:rPr lang="ru-RU" sz="1600" dirty="0" smtClean="0"/>
              <a:t>Установление связи с общественными и благотворительными организациями, фондами.</a:t>
            </a:r>
          </a:p>
          <a:p>
            <a:pPr lvl="0"/>
            <a:r>
              <a:rPr lang="ru-RU" sz="1600" dirty="0" smtClean="0"/>
              <a:t>Участие в различных научных конференциях, семинарах и выставках.</a:t>
            </a:r>
          </a:p>
          <a:p>
            <a:pPr lvl="0"/>
            <a:r>
              <a:rPr lang="ru-RU" sz="1600" dirty="0" smtClean="0"/>
              <a:t>Организация и проведение научных семинаров, конференции, совещаний, публичных лекций, посвящённых диагностике и лечению детей-инвалидов и детей с ОВЗ.</a:t>
            </a:r>
          </a:p>
          <a:p>
            <a:pPr lvl="0"/>
            <a:r>
              <a:rPr lang="ru-RU" sz="1600" dirty="0" smtClean="0"/>
              <a:t>Проведение мероприятий направленных на создание позитивного отношения к детям-инвалидам и детям с ОВЗ.</a:t>
            </a:r>
          </a:p>
          <a:p>
            <a:pPr lvl="0"/>
            <a:r>
              <a:rPr lang="ru-RU" sz="1600" dirty="0" smtClean="0"/>
              <a:t>Содействие в решении вопросов о включении детей-инвалидов и детей с ОВЗ в систему общего образования.</a:t>
            </a:r>
          </a:p>
          <a:p>
            <a:pPr lvl="0"/>
            <a:r>
              <a:rPr lang="ru-RU" sz="1600" dirty="0" smtClean="0"/>
              <a:t>Привлечение средств юридических, физических лиц и добровольных пожертвований.</a:t>
            </a:r>
          </a:p>
        </p:txBody>
      </p:sp>
      <p:pic>
        <p:nvPicPr>
          <p:cNvPr id="15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Команда «Открытого мира»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Picture 5" descr="D:\1 ОМ\для сайта Открытый мир\фото Актива для сайта, 5 декабря 2019\DSC_50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556792"/>
            <a:ext cx="1571105" cy="22319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1584176" cy="225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1512168" cy="214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556792"/>
            <a:ext cx="1584176" cy="225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627784" y="3212976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Председатель</a:t>
            </a:r>
          </a:p>
          <a:p>
            <a:pPr algn="ctr"/>
            <a:r>
              <a:rPr lang="ru-RU" sz="1600" dirty="0" smtClean="0"/>
              <a:t>Оксана Егорова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2780928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Учредитель, помощник председателя</a:t>
            </a:r>
          </a:p>
          <a:p>
            <a:pPr algn="ctr"/>
            <a:r>
              <a:rPr lang="ru-RU" sz="1600" dirty="0" smtClean="0"/>
              <a:t>Оксана Сова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5157192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Учредитель, помощник председателя</a:t>
            </a:r>
          </a:p>
          <a:p>
            <a:pPr algn="ctr"/>
            <a:r>
              <a:rPr lang="ru-RU" sz="1600" dirty="0" smtClean="0"/>
              <a:t>Евгения </a:t>
            </a:r>
            <a:r>
              <a:rPr lang="ru-RU" sz="1600" dirty="0" err="1" smtClean="0"/>
              <a:t>Манчак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60232" y="5085184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Учредитель, помощник председателя</a:t>
            </a:r>
          </a:p>
          <a:p>
            <a:pPr algn="ctr"/>
            <a:r>
              <a:rPr lang="ru-RU" sz="1600" dirty="0" smtClean="0"/>
              <a:t>Евгения </a:t>
            </a:r>
            <a:r>
              <a:rPr lang="ru-RU" sz="1600" dirty="0" err="1" smtClean="0"/>
              <a:t>Прагнимак</a:t>
            </a:r>
            <a:endParaRPr lang="ru-RU" sz="1600" dirty="0"/>
          </a:p>
        </p:txBody>
      </p:sp>
      <p:pic>
        <p:nvPicPr>
          <p:cNvPr id="15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поддержки семей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1-2 марта 2020 г. </a:t>
            </a:r>
            <a:r>
              <a:rPr lang="ru-RU" sz="2400" dirty="0" smtClean="0"/>
              <a:t>- Семинар-практикум для родителей и специалистов на тему «</a:t>
            </a:r>
            <a:r>
              <a:rPr lang="ru-RU" sz="2400" dirty="0" err="1" smtClean="0"/>
              <a:t>Нумикон</a:t>
            </a:r>
            <a:r>
              <a:rPr lang="ru-RU" sz="2400" dirty="0" smtClean="0"/>
              <a:t>. Знакомство и применение». Обучены 40 участников.</a:t>
            </a:r>
          </a:p>
          <a:p>
            <a:endParaRPr lang="ru-RU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pic>
        <p:nvPicPr>
          <p:cNvPr id="7" name="Picture 3" descr="C:\Users\User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3960440" cy="2970330"/>
          </a:xfrm>
          <a:prstGeom prst="rect">
            <a:avLst/>
          </a:prstGeom>
          <a:noFill/>
        </p:spPr>
      </p:pic>
      <p:pic>
        <p:nvPicPr>
          <p:cNvPr id="1028" name="Picture 4" descr="C:\Users\User\Desktop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4302874" cy="202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поддержки семей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/>
          </a:bodyPr>
          <a:lstStyle/>
          <a:p>
            <a:r>
              <a:rPr lang="ru-RU" b="1" dirty="0" smtClean="0"/>
              <a:t>7 марта 2020 г. </a:t>
            </a:r>
            <a:r>
              <a:rPr lang="ru-RU" dirty="0" smtClean="0"/>
              <a:t>– мероприятие для более 60 мам и бабушек ко дню 8 марта при поддержке «СИБУР».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 descr="C:\Users\User\Desktop\ОМ логотип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8112" cy="1008112"/>
          </a:xfrm>
          <a:prstGeom prst="rect">
            <a:avLst/>
          </a:prstGeom>
          <a:noFill/>
        </p:spPr>
      </p:pic>
      <p:pic>
        <p:nvPicPr>
          <p:cNvPr id="7" name="Picture 2" descr="C:\Users\User\Desktop\Screenshot_20210709-171807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3528392" cy="2602966"/>
          </a:xfrm>
          <a:prstGeom prst="rect">
            <a:avLst/>
          </a:prstGeom>
          <a:noFill/>
        </p:spPr>
      </p:pic>
      <p:pic>
        <p:nvPicPr>
          <p:cNvPr id="3075" name="Picture 3" descr="C:\Users\User\Desktop\Screenshot_20210709-171834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123" y="2492896"/>
            <a:ext cx="481627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496</TotalTime>
  <Words>1221</Words>
  <Application>Microsoft Office PowerPoint</Application>
  <PresentationFormat>Экран (4:3)</PresentationFormat>
  <Paragraphs>158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АНО АОЦ «Открытый мир»</vt:lpstr>
      <vt:lpstr>Содержание</vt:lpstr>
      <vt:lpstr>Приветствие</vt:lpstr>
      <vt:lpstr>Итоги 2020</vt:lpstr>
      <vt:lpstr>Итоги 2020</vt:lpstr>
      <vt:lpstr>Цели и задачи</vt:lpstr>
      <vt:lpstr>Команда «Открытого мира»</vt:lpstr>
      <vt:lpstr>Проекты поддержки семей</vt:lpstr>
      <vt:lpstr>Проекты поддержки семей</vt:lpstr>
      <vt:lpstr>Проекты поддержки семей</vt:lpstr>
      <vt:lpstr>Проекты поддержки семей</vt:lpstr>
      <vt:lpstr>Проекты поддержки семей</vt:lpstr>
      <vt:lpstr>Проекты поддержки семей</vt:lpstr>
      <vt:lpstr>Проекты поддержки семей</vt:lpstr>
      <vt:lpstr>Проекты поддержки семей</vt:lpstr>
      <vt:lpstr>Проекты поддержки семей</vt:lpstr>
      <vt:lpstr>Надёжное партнёрство</vt:lpstr>
      <vt:lpstr>Наши достижения</vt:lpstr>
      <vt:lpstr>Как помочь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АОЦ «Открытый мир»</dc:title>
  <dc:creator>User</dc:creator>
  <cp:lastModifiedBy>Олечка</cp:lastModifiedBy>
  <cp:revision>54</cp:revision>
  <dcterms:created xsi:type="dcterms:W3CDTF">2021-07-08T06:42:35Z</dcterms:created>
  <dcterms:modified xsi:type="dcterms:W3CDTF">2021-07-12T04:21:02Z</dcterms:modified>
</cp:coreProperties>
</file>